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62" r:id="rId2"/>
    <p:sldId id="365" r:id="rId3"/>
    <p:sldId id="366" r:id="rId4"/>
    <p:sldId id="375" r:id="rId5"/>
    <p:sldId id="376" r:id="rId6"/>
    <p:sldId id="377" r:id="rId7"/>
    <p:sldId id="378" r:id="rId8"/>
    <p:sldId id="372" r:id="rId9"/>
    <p:sldId id="373" r:id="rId10"/>
    <p:sldId id="374" r:id="rId11"/>
    <p:sldId id="381" r:id="rId12"/>
    <p:sldId id="382" r:id="rId13"/>
    <p:sldId id="369" r:id="rId14"/>
    <p:sldId id="364" r:id="rId15"/>
    <p:sldId id="363" r:id="rId16"/>
    <p:sldId id="367" r:id="rId17"/>
    <p:sldId id="361" r:id="rId18"/>
    <p:sldId id="371" r:id="rId19"/>
    <p:sldId id="368" r:id="rId20"/>
    <p:sldId id="379" r:id="rId21"/>
    <p:sldId id="380" r:id="rId22"/>
    <p:sldId id="383" r:id="rId23"/>
  </p:sldIdLst>
  <p:sldSz cx="9829800" cy="5738813"/>
  <p:notesSz cx="6858000" cy="9947275"/>
  <p:defaultTextStyle>
    <a:defPPr>
      <a:defRPr lang="ru-RU"/>
    </a:defPPr>
    <a:lvl1pPr marL="0" algn="l" defTabSz="81642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211" algn="l" defTabSz="81642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422" algn="l" defTabSz="81642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633" algn="l" defTabSz="81642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844" algn="l" defTabSz="81642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1055" algn="l" defTabSz="81642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9266" algn="l" defTabSz="81642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7477" algn="l" defTabSz="81642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5688" algn="l" defTabSz="81642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8">
          <p15:clr>
            <a:srgbClr val="A4A3A4"/>
          </p15:clr>
        </p15:guide>
        <p15:guide id="2" pos="3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B0C9"/>
    <a:srgbClr val="2E7D92"/>
    <a:srgbClr val="266678"/>
    <a:srgbClr val="F78B31"/>
    <a:srgbClr val="ECECE8"/>
    <a:srgbClr val="CF8A77"/>
    <a:srgbClr val="F899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4713" autoAdjust="0"/>
  </p:normalViewPr>
  <p:slideViewPr>
    <p:cSldViewPr>
      <p:cViewPr>
        <p:scale>
          <a:sx n="100" d="100"/>
          <a:sy n="100" d="100"/>
        </p:scale>
        <p:origin x="600" y="-120"/>
      </p:cViewPr>
      <p:guideLst>
        <p:guide orient="horz" pos="1808"/>
        <p:guide pos="3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39AC1-7639-47ED-AA12-080DA5FA171F}" type="datetimeFigureOut">
              <a:rPr lang="ru-RU" smtClean="0"/>
              <a:pPr/>
              <a:t>29.12.2025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" y="746125"/>
            <a:ext cx="63881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55FEA-AB71-476E-9A5B-326C46132CA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062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801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79008" algn="l" defTabSz="95801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58017" algn="l" defTabSz="95801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37025" algn="l" defTabSz="95801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16034" algn="l" defTabSz="95801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395042" algn="l" defTabSz="95801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4051" algn="l" defTabSz="95801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3059" algn="l" defTabSz="95801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32068" algn="l" defTabSz="95801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7235" y="1782755"/>
            <a:ext cx="8355330" cy="1230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4470" y="3251994"/>
            <a:ext cx="6880860" cy="14665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1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058E-236F-43E2-8BF5-F3FAA1A298B8}" type="datetimeFigureOut">
              <a:rPr lang="ru-RU" smtClean="0"/>
              <a:pPr/>
              <a:t>29.12.2025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37E4-4C48-4F5D-8957-FAE15048E30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058E-236F-43E2-8BF5-F3FAA1A298B8}" type="datetimeFigureOut">
              <a:rPr lang="ru-RU" smtClean="0"/>
              <a:pPr/>
              <a:t>29.12.2025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37E4-4C48-4F5D-8957-FAE15048E30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26605" y="172696"/>
            <a:ext cx="2211705" cy="36717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1490" y="172696"/>
            <a:ext cx="6471285" cy="36717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058E-236F-43E2-8BF5-F3FAA1A298B8}" type="datetimeFigureOut">
              <a:rPr lang="ru-RU" smtClean="0"/>
              <a:pPr/>
              <a:t>29.12.2025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37E4-4C48-4F5D-8957-FAE15048E30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058E-236F-43E2-8BF5-F3FAA1A298B8}" type="datetimeFigureOut">
              <a:rPr lang="ru-RU" smtClean="0"/>
              <a:pPr/>
              <a:t>29.12.2025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37E4-4C48-4F5D-8957-FAE15048E30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486" y="3687720"/>
            <a:ext cx="8355330" cy="1139792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6486" y="2432354"/>
            <a:ext cx="8355330" cy="1255365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2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4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2463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84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105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926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747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68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058E-236F-43E2-8BF5-F3FAA1A298B8}" type="datetimeFigureOut">
              <a:rPr lang="ru-RU" smtClean="0"/>
              <a:pPr/>
              <a:t>29.12.2025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37E4-4C48-4F5D-8957-FAE15048E30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1490" y="1004293"/>
            <a:ext cx="4341495" cy="284018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96815" y="1004293"/>
            <a:ext cx="4341495" cy="284018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058E-236F-43E2-8BF5-F3FAA1A298B8}" type="datetimeFigureOut">
              <a:rPr lang="ru-RU" smtClean="0"/>
              <a:pPr/>
              <a:t>29.12.2025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37E4-4C48-4F5D-8957-FAE15048E30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490" y="229820"/>
            <a:ext cx="8846820" cy="95646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1490" y="1284593"/>
            <a:ext cx="4343202" cy="535357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211" indent="0">
              <a:buNone/>
              <a:defRPr sz="1800" b="1"/>
            </a:lvl2pPr>
            <a:lvl3pPr marL="816422" indent="0">
              <a:buNone/>
              <a:defRPr sz="1600" b="1"/>
            </a:lvl3pPr>
            <a:lvl4pPr marL="1224633" indent="0">
              <a:buNone/>
              <a:defRPr sz="1500" b="1"/>
            </a:lvl4pPr>
            <a:lvl5pPr marL="1632844" indent="0">
              <a:buNone/>
              <a:defRPr sz="1500" b="1"/>
            </a:lvl5pPr>
            <a:lvl6pPr marL="2041055" indent="0">
              <a:buNone/>
              <a:defRPr sz="1500" b="1"/>
            </a:lvl6pPr>
            <a:lvl7pPr marL="2449266" indent="0">
              <a:buNone/>
              <a:defRPr sz="1500" b="1"/>
            </a:lvl7pPr>
            <a:lvl8pPr marL="2857477" indent="0">
              <a:buNone/>
              <a:defRPr sz="1500" b="1"/>
            </a:lvl8pPr>
            <a:lvl9pPr marL="3265688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" y="1819948"/>
            <a:ext cx="4343202" cy="330646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93408" y="1284593"/>
            <a:ext cx="4344908" cy="535357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211" indent="0">
              <a:buNone/>
              <a:defRPr sz="1800" b="1"/>
            </a:lvl2pPr>
            <a:lvl3pPr marL="816422" indent="0">
              <a:buNone/>
              <a:defRPr sz="1600" b="1"/>
            </a:lvl3pPr>
            <a:lvl4pPr marL="1224633" indent="0">
              <a:buNone/>
              <a:defRPr sz="1500" b="1"/>
            </a:lvl4pPr>
            <a:lvl5pPr marL="1632844" indent="0">
              <a:buNone/>
              <a:defRPr sz="1500" b="1"/>
            </a:lvl5pPr>
            <a:lvl6pPr marL="2041055" indent="0">
              <a:buNone/>
              <a:defRPr sz="1500" b="1"/>
            </a:lvl6pPr>
            <a:lvl7pPr marL="2449266" indent="0">
              <a:buNone/>
              <a:defRPr sz="1500" b="1"/>
            </a:lvl7pPr>
            <a:lvl8pPr marL="2857477" indent="0">
              <a:buNone/>
              <a:defRPr sz="1500" b="1"/>
            </a:lvl8pPr>
            <a:lvl9pPr marL="3265688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93408" y="1819948"/>
            <a:ext cx="4344908" cy="330646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058E-236F-43E2-8BF5-F3FAA1A298B8}" type="datetimeFigureOut">
              <a:rPr lang="ru-RU" smtClean="0"/>
              <a:pPr/>
              <a:t>29.12.2025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37E4-4C48-4F5D-8957-FAE15048E30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058E-236F-43E2-8BF5-F3FAA1A298B8}" type="datetimeFigureOut">
              <a:rPr lang="ru-RU" smtClean="0"/>
              <a:pPr/>
              <a:t>29.12.2025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37E4-4C48-4F5D-8957-FAE15048E30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058E-236F-43E2-8BF5-F3FAA1A298B8}" type="datetimeFigureOut">
              <a:rPr lang="ru-RU" smtClean="0"/>
              <a:pPr/>
              <a:t>29.12.2025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37E4-4C48-4F5D-8957-FAE15048E30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496" y="228490"/>
            <a:ext cx="3233936" cy="97241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43180" y="228493"/>
            <a:ext cx="5495131" cy="4897918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1496" y="1200903"/>
            <a:ext cx="3233936" cy="3925508"/>
          </a:xfrm>
        </p:spPr>
        <p:txBody>
          <a:bodyPr/>
          <a:lstStyle>
            <a:lvl1pPr marL="0" indent="0">
              <a:buNone/>
              <a:defRPr sz="1300"/>
            </a:lvl1pPr>
            <a:lvl2pPr marL="408211" indent="0">
              <a:buNone/>
              <a:defRPr sz="1000"/>
            </a:lvl2pPr>
            <a:lvl3pPr marL="816422" indent="0">
              <a:buNone/>
              <a:defRPr sz="900"/>
            </a:lvl3pPr>
            <a:lvl4pPr marL="1224633" indent="0">
              <a:buNone/>
              <a:defRPr sz="800"/>
            </a:lvl4pPr>
            <a:lvl5pPr marL="1632844" indent="0">
              <a:buNone/>
              <a:defRPr sz="800"/>
            </a:lvl5pPr>
            <a:lvl6pPr marL="2041055" indent="0">
              <a:buNone/>
              <a:defRPr sz="800"/>
            </a:lvl6pPr>
            <a:lvl7pPr marL="2449266" indent="0">
              <a:buNone/>
              <a:defRPr sz="800"/>
            </a:lvl7pPr>
            <a:lvl8pPr marL="2857477" indent="0">
              <a:buNone/>
              <a:defRPr sz="800"/>
            </a:lvl8pPr>
            <a:lvl9pPr marL="326568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058E-236F-43E2-8BF5-F3FAA1A298B8}" type="datetimeFigureOut">
              <a:rPr lang="ru-RU" smtClean="0"/>
              <a:pPr/>
              <a:t>29.12.2025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37E4-4C48-4F5D-8957-FAE15048E30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6710" y="4017169"/>
            <a:ext cx="5897880" cy="4742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26710" y="512774"/>
            <a:ext cx="5897880" cy="3443288"/>
          </a:xfrm>
        </p:spPr>
        <p:txBody>
          <a:bodyPr/>
          <a:lstStyle>
            <a:lvl1pPr marL="0" indent="0">
              <a:buNone/>
              <a:defRPr sz="2800"/>
            </a:lvl1pPr>
            <a:lvl2pPr marL="408211" indent="0">
              <a:buNone/>
              <a:defRPr sz="2500"/>
            </a:lvl2pPr>
            <a:lvl3pPr marL="816422" indent="0">
              <a:buNone/>
              <a:defRPr sz="2100"/>
            </a:lvl3pPr>
            <a:lvl4pPr marL="1224633" indent="0">
              <a:buNone/>
              <a:defRPr sz="1800"/>
            </a:lvl4pPr>
            <a:lvl5pPr marL="1632844" indent="0">
              <a:buNone/>
              <a:defRPr sz="1800"/>
            </a:lvl5pPr>
            <a:lvl6pPr marL="2041055" indent="0">
              <a:buNone/>
              <a:defRPr sz="1800"/>
            </a:lvl6pPr>
            <a:lvl7pPr marL="2449266" indent="0">
              <a:buNone/>
              <a:defRPr sz="1800"/>
            </a:lvl7pPr>
            <a:lvl8pPr marL="2857477" indent="0">
              <a:buNone/>
              <a:defRPr sz="1800"/>
            </a:lvl8pPr>
            <a:lvl9pPr marL="3265688" indent="0">
              <a:buNone/>
              <a:defRPr sz="18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26710" y="4491422"/>
            <a:ext cx="5897880" cy="673514"/>
          </a:xfrm>
        </p:spPr>
        <p:txBody>
          <a:bodyPr/>
          <a:lstStyle>
            <a:lvl1pPr marL="0" indent="0">
              <a:buNone/>
              <a:defRPr sz="1300"/>
            </a:lvl1pPr>
            <a:lvl2pPr marL="408211" indent="0">
              <a:buNone/>
              <a:defRPr sz="1000"/>
            </a:lvl2pPr>
            <a:lvl3pPr marL="816422" indent="0">
              <a:buNone/>
              <a:defRPr sz="900"/>
            </a:lvl3pPr>
            <a:lvl4pPr marL="1224633" indent="0">
              <a:buNone/>
              <a:defRPr sz="800"/>
            </a:lvl4pPr>
            <a:lvl5pPr marL="1632844" indent="0">
              <a:buNone/>
              <a:defRPr sz="800"/>
            </a:lvl5pPr>
            <a:lvl6pPr marL="2041055" indent="0">
              <a:buNone/>
              <a:defRPr sz="800"/>
            </a:lvl6pPr>
            <a:lvl7pPr marL="2449266" indent="0">
              <a:buNone/>
              <a:defRPr sz="800"/>
            </a:lvl7pPr>
            <a:lvl8pPr marL="2857477" indent="0">
              <a:buNone/>
              <a:defRPr sz="800"/>
            </a:lvl8pPr>
            <a:lvl9pPr marL="326568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058E-236F-43E2-8BF5-F3FAA1A298B8}" type="datetimeFigureOut">
              <a:rPr lang="ru-RU" smtClean="0"/>
              <a:pPr/>
              <a:t>29.12.2025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37E4-4C48-4F5D-8957-FAE15048E30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490" y="229820"/>
            <a:ext cx="8846820" cy="956469"/>
          </a:xfrm>
          <a:prstGeom prst="rect">
            <a:avLst/>
          </a:prstGeom>
        </p:spPr>
        <p:txBody>
          <a:bodyPr vert="horz" lIns="81642" tIns="40822" rIns="81642" bIns="4082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1490" y="1339059"/>
            <a:ext cx="8846820" cy="3787351"/>
          </a:xfrm>
          <a:prstGeom prst="rect">
            <a:avLst/>
          </a:prstGeom>
        </p:spPr>
        <p:txBody>
          <a:bodyPr vert="horz" lIns="81642" tIns="40822" rIns="81642" bIns="4082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1490" y="5319033"/>
            <a:ext cx="2293620" cy="305539"/>
          </a:xfrm>
          <a:prstGeom prst="rect">
            <a:avLst/>
          </a:prstGeom>
        </p:spPr>
        <p:txBody>
          <a:bodyPr vert="horz" lIns="81642" tIns="40822" rIns="81642" bIns="40822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B058E-236F-43E2-8BF5-F3FAA1A298B8}" type="datetimeFigureOut">
              <a:rPr lang="ru-RU" smtClean="0"/>
              <a:pPr/>
              <a:t>29.12.2025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58515" y="5319033"/>
            <a:ext cx="3112770" cy="305539"/>
          </a:xfrm>
          <a:prstGeom prst="rect">
            <a:avLst/>
          </a:prstGeom>
        </p:spPr>
        <p:txBody>
          <a:bodyPr vert="horz" lIns="81642" tIns="40822" rIns="81642" bIns="40822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44690" y="5319033"/>
            <a:ext cx="2293620" cy="305539"/>
          </a:xfrm>
          <a:prstGeom prst="rect">
            <a:avLst/>
          </a:prstGeom>
        </p:spPr>
        <p:txBody>
          <a:bodyPr vert="horz" lIns="81642" tIns="40822" rIns="81642" bIns="40822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37E4-4C48-4F5D-8957-FAE15048E30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16422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6158" indent="-306158" algn="l" defTabSz="81642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63343" indent="-255132" algn="l" defTabSz="816422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528" indent="-204106" algn="l" defTabSz="81642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738" indent="-204106" algn="l" defTabSz="816422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949" indent="-204106" algn="l" defTabSz="816422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160" indent="-204106" algn="l" defTabSz="81642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3371" indent="-204106" algn="l" defTabSz="81642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583" indent="-204106" algn="l" defTabSz="81642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794" indent="-204106" algn="l" defTabSz="81642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42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211" algn="l" defTabSz="81642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422" algn="l" defTabSz="81642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633" algn="l" defTabSz="81642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844" algn="l" defTabSz="81642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1055" algn="l" defTabSz="81642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9266" algn="l" defTabSz="81642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477" algn="l" defTabSz="81642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688" algn="l" defTabSz="81642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f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f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fif"/><Relationship Id="rId4" Type="http://schemas.openxmlformats.org/officeDocument/2006/relationships/image" Target="../media/image34.jf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eg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sbahmeteva\Desktop\ф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829800" cy="5738813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7587" t="25433" r="18889" b="32101"/>
          <a:stretch/>
        </p:blipFill>
        <p:spPr>
          <a:xfrm>
            <a:off x="162372" y="1501254"/>
            <a:ext cx="8808714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3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esbahmeteva\Desktop\лжж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781"/>
            <a:ext cx="9829800" cy="5773407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819" y="37846"/>
            <a:ext cx="2748981" cy="3661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975" y="1141214"/>
            <a:ext cx="3090401" cy="4116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83" y="2551265"/>
            <a:ext cx="3965910" cy="2977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821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:\Users\esbahmeteva\Desktop\лжж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82" y="-34594"/>
            <a:ext cx="9829800" cy="5773407"/>
          </a:xfrm>
          <a:prstGeom prst="rect">
            <a:avLst/>
          </a:prstGeom>
          <a:noFill/>
        </p:spPr>
      </p:pic>
      <p:sp>
        <p:nvSpPr>
          <p:cNvPr id="23" name="object 2"/>
          <p:cNvSpPr txBox="1">
            <a:spLocks/>
          </p:cNvSpPr>
          <p:nvPr/>
        </p:nvSpPr>
        <p:spPr>
          <a:xfrm>
            <a:off x="516886" y="565150"/>
            <a:ext cx="9289032" cy="73654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4455" marR="5080" lvl="0" indent="310515" algn="ctr" defTabSz="816422" rtl="0" eaLnBrk="1" fontAlgn="auto" latinLnBrk="0" hangingPunct="1">
              <a:lnSpc>
                <a:spcPct val="1006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Государственная программа Оренбургской области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«Развитие системы образования Оренбургской области»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74940" y="2101887"/>
            <a:ext cx="49149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endParaRPr lang="ru-RU" sz="2800" b="1" dirty="0">
              <a:solidFill>
                <a:srgbClr val="26667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sz="2800" b="1" dirty="0">
                <a:solidFill>
                  <a:srgbClr val="2666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МАУДО </a:t>
            </a:r>
            <a:r>
              <a:rPr lang="ru-RU" sz="2800" b="1" dirty="0" smtClean="0">
                <a:solidFill>
                  <a:srgbClr val="2666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«ЦДОД «Содружество»</a:t>
            </a:r>
          </a:p>
          <a:p>
            <a:pPr lvl="0" algn="ctr"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ДОЛ «Буревестник»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1" t="18630" b="29925"/>
          <a:stretch/>
        </p:blipFill>
        <p:spPr>
          <a:xfrm>
            <a:off x="594420" y="2101887"/>
            <a:ext cx="4907201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2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esbahmeteva\Desktop\лжж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781"/>
            <a:ext cx="9829800" cy="5773407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05" b="36198"/>
          <a:stretch/>
        </p:blipFill>
        <p:spPr>
          <a:xfrm>
            <a:off x="2754660" y="258535"/>
            <a:ext cx="4270267" cy="18840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1"/>
          <a:stretch/>
        </p:blipFill>
        <p:spPr>
          <a:xfrm>
            <a:off x="306388" y="2509366"/>
            <a:ext cx="3268778" cy="19333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60" b="16122"/>
          <a:stretch/>
        </p:blipFill>
        <p:spPr>
          <a:xfrm>
            <a:off x="4122812" y="2954965"/>
            <a:ext cx="4823932" cy="208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63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sbahmeteva\Desktop\ф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829800" cy="5738813"/>
          </a:xfrm>
          <a:prstGeom prst="rect">
            <a:avLst/>
          </a:prstGeom>
          <a:noFill/>
        </p:spPr>
      </p:pic>
      <p:sp>
        <p:nvSpPr>
          <p:cNvPr id="8" name="Google Shape;460;p34"/>
          <p:cNvSpPr txBox="1"/>
          <p:nvPr/>
        </p:nvSpPr>
        <p:spPr>
          <a:xfrm>
            <a:off x="1242492" y="1645270"/>
            <a:ext cx="3672408" cy="387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l" defTabSz="81642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2025 году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министерством образования Оренбургской области поставлено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22 617 экземпляров учебников по предметам «Русский язык», «Литературное чтение», «Математика» для 3 классов; «История» для 5-9 классов на сумму 7 841 246, 05 рублей, </a:t>
            </a:r>
          </a:p>
          <a:p>
            <a:pPr marL="457200" marR="0" lvl="0" indent="-457200" algn="l" defTabSz="81642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 также в рамках капитального ремонта МОБУ «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С(К)Ш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и МОАУ «СОШ № 8» на сумму 3 301 364,37 рублей.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56211" y="385304"/>
            <a:ext cx="396044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lt"/>
                <a:cs typeface="Times New Roman" pitchFamily="18" charset="0"/>
              </a:rPr>
              <a:t>Федеральный проект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lt"/>
                <a:cs typeface="Times New Roman" pitchFamily="18" charset="0"/>
              </a:rPr>
              <a:t>«Педагоги и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lt"/>
                <a:cs typeface="Times New Roman" pitchFamily="18" charset="0"/>
              </a:rPr>
              <a:t>Наставники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lt"/>
                <a:cs typeface="Times New Roman" pitchFamily="18" charset="0"/>
              </a:rPr>
              <a:t>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996" y="2005310"/>
            <a:ext cx="3613866" cy="202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7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sbahmeteva\Desktop\ф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829800" cy="5738813"/>
          </a:xfrm>
          <a:prstGeom prst="rect">
            <a:avLst/>
          </a:prstGeom>
          <a:noFill/>
        </p:spPr>
      </p:pic>
      <p:sp>
        <p:nvSpPr>
          <p:cNvPr id="7" name="Google Shape;460;p34"/>
          <p:cNvSpPr txBox="1"/>
          <p:nvPr/>
        </p:nvSpPr>
        <p:spPr>
          <a:xfrm>
            <a:off x="-1493812" y="1608324"/>
            <a:ext cx="10924295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Libre Baskerville"/>
              </a:rPr>
              <a:t>Советники</a:t>
            </a:r>
          </a:p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Libre Baskerville"/>
              </a:rPr>
              <a:t>в общеобразовательных организациях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Google Shape;460;p34"/>
          <p:cNvSpPr txBox="1"/>
          <p:nvPr/>
        </p:nvSpPr>
        <p:spPr>
          <a:xfrm>
            <a:off x="1674540" y="2293342"/>
            <a:ext cx="6192688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l" defTabSz="81642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МОАУ «Гимназия №1 имени Романенко Ю.В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81642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МОАУ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«СОШ №1 им. В.И. Басманова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81642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МОАУ «СОШ №3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81642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МОБУ «СОШ №4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81642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МОБУ «ООШ №5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81642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МОАУ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«СОШ №6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81642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МОАУ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«СОШ №10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81642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МОБУ «НОШ №11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81642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МОАУ «СОШ №12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81642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МОАУ «СОШ №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13»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56211" y="385304"/>
            <a:ext cx="396044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b="1" kern="0" dirty="0" smtClean="0">
                <a:solidFill>
                  <a:srgbClr val="266678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Федеральный проект </a:t>
            </a:r>
            <a:r>
              <a:rPr lang="ru-RU" sz="2400" b="1" kern="0" dirty="0">
                <a:solidFill>
                  <a:srgbClr val="266678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«Педагоги и </a:t>
            </a:r>
            <a:r>
              <a:rPr lang="ru-RU" sz="2400" b="1" kern="0" dirty="0" smtClean="0">
                <a:solidFill>
                  <a:srgbClr val="266678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Наставники</a:t>
            </a:r>
            <a:r>
              <a:rPr lang="ru-RU" sz="2400" b="1" kern="0" dirty="0">
                <a:solidFill>
                  <a:srgbClr val="266678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972" y="2869406"/>
            <a:ext cx="3322887" cy="2492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164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esbahmeteva\Desktop\лжж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829800" cy="5773407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39250" y="5183264"/>
            <a:ext cx="9829800" cy="578464"/>
          </a:xfrm>
          <a:prstGeom prst="rect">
            <a:avLst/>
          </a:prstGeom>
        </p:spPr>
        <p:txBody>
          <a:bodyPr vert="horz" lIns="81642" tIns="40822" rIns="81642" bIns="40822" rtlCol="0" anchor="ctr">
            <a:no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88" y="449409"/>
            <a:ext cx="2676376" cy="2066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076" y="467698"/>
            <a:ext cx="2712955" cy="2030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396" y="3453115"/>
            <a:ext cx="2833326" cy="1883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9448" y="183503"/>
            <a:ext cx="1914310" cy="2554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3258" y="3260852"/>
            <a:ext cx="3214395" cy="1806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255952" y="2488439"/>
            <a:ext cx="68499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25023" y="2644671"/>
            <a:ext cx="81797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666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января 2025 года в школах советниками было реализовано 66 мероприятий, с суммарным охватом </a:t>
            </a:r>
            <a:r>
              <a:rPr lang="ru-RU" b="1" dirty="0" smtClean="0">
                <a:solidFill>
                  <a:srgbClr val="2666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13022 </a:t>
            </a:r>
            <a:r>
              <a:rPr lang="ru-RU" b="1" dirty="0">
                <a:solidFill>
                  <a:srgbClr val="2666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</a:t>
            </a:r>
            <a:r>
              <a:rPr lang="ru-RU" b="1" dirty="0" smtClean="0">
                <a:solidFill>
                  <a:srgbClr val="2666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(из них 3786 </a:t>
            </a:r>
            <a:r>
              <a:rPr lang="ru-RU" b="1" dirty="0">
                <a:solidFill>
                  <a:srgbClr val="2666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и 506 педагогов).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11625" y="3710365"/>
            <a:ext cx="2444202" cy="1626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618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esbahmeteva\Desktop\лжж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61" y="0"/>
            <a:ext cx="9829800" cy="5773407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39250" y="5183264"/>
            <a:ext cx="9829800" cy="578464"/>
          </a:xfrm>
          <a:prstGeom prst="rect">
            <a:avLst/>
          </a:prstGeom>
        </p:spPr>
        <p:txBody>
          <a:bodyPr vert="horz" lIns="81642" tIns="40822" rIns="81642" bIns="40822" rtlCol="0" anchor="ctr">
            <a:no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5952" y="2488439"/>
            <a:ext cx="68499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-112461" y="1793960"/>
            <a:ext cx="81797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2666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14 общеобразовательных организациях </a:t>
            </a:r>
          </a:p>
          <a:p>
            <a:pPr algn="ctr"/>
            <a:r>
              <a:rPr lang="ru-RU" b="1" dirty="0" smtClean="0">
                <a:solidFill>
                  <a:srgbClr val="2666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</a:t>
            </a:r>
          </a:p>
          <a:p>
            <a:pPr algn="ctr"/>
            <a:r>
              <a:rPr lang="ru-RU" b="1" dirty="0" smtClean="0">
                <a:solidFill>
                  <a:srgbClr val="2666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классное руководство</a:t>
            </a:r>
            <a:endParaRPr lang="ru-RU" b="1" dirty="0">
              <a:solidFill>
                <a:srgbClr val="26667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 smtClean="0">
                <a:solidFill>
                  <a:srgbClr val="2666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424 педагога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4852" y="725747"/>
            <a:ext cx="2734949" cy="2051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074" y="463908"/>
            <a:ext cx="1574973" cy="2357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l="24014" r="13952"/>
          <a:stretch/>
        </p:blipFill>
        <p:spPr>
          <a:xfrm>
            <a:off x="5042045" y="2336488"/>
            <a:ext cx="1872208" cy="2008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/>
          <a:srcRect l="11034" t="15691" r="10269" b="32007"/>
          <a:stretch/>
        </p:blipFill>
        <p:spPr>
          <a:xfrm>
            <a:off x="2409984" y="319787"/>
            <a:ext cx="4233108" cy="1582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5264" y="3270663"/>
            <a:ext cx="2496745" cy="1768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/>
          <a:srcRect l="46852"/>
          <a:stretch/>
        </p:blipFill>
        <p:spPr>
          <a:xfrm>
            <a:off x="557268" y="2882857"/>
            <a:ext cx="1630614" cy="2045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9"/>
          <a:srcRect t="11222" b="6387"/>
          <a:stretch/>
        </p:blipFill>
        <p:spPr>
          <a:xfrm>
            <a:off x="2368055" y="3174731"/>
            <a:ext cx="2472811" cy="2129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955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sbahmeteva\Desktop\ф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513"/>
            <a:ext cx="9829800" cy="5738813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341684" y="5038648"/>
            <a:ext cx="9829800" cy="578464"/>
          </a:xfrm>
          <a:prstGeom prst="rect">
            <a:avLst/>
          </a:prstGeom>
        </p:spPr>
        <p:txBody>
          <a:bodyPr vert="horz" lIns="81642" tIns="40822" rIns="81642" bIns="40822" rtlCol="0" anchor="ctr">
            <a:noAutofit/>
          </a:bodyPr>
          <a:lstStyle/>
          <a:p>
            <a:pPr algn="ctr"/>
            <a:endParaRPr lang="ru-RU" sz="21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6388" y="2149327"/>
            <a:ext cx="4914900" cy="996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ru-RU" sz="2800" b="1" kern="0" dirty="0" smtClean="0">
              <a:solidFill>
                <a:srgbClr val="266678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0" cap="none" spc="0" normalizeH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114" y="1853592"/>
            <a:ext cx="344486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b="1" kern="0" dirty="0" smtClean="0">
                <a:solidFill>
                  <a:srgbClr val="266678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Федеральный проект «Профессионалитет»</a:t>
            </a:r>
            <a:endParaRPr lang="ru-RU" sz="2400" b="1" kern="0" dirty="0">
              <a:solidFill>
                <a:srgbClr val="266678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23173" y="2435989"/>
            <a:ext cx="81797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2666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мои горизонты (100% охват 6 – 11 классов – 5526 обучающихся) </a:t>
            </a:r>
            <a:endParaRPr lang="ru-RU" b="1" dirty="0">
              <a:solidFill>
                <a:srgbClr val="26667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72116" y="4654892"/>
            <a:ext cx="56561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от муниципального до всероссийского этапа  </a:t>
            </a:r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чемпионатного движения «Профессионалы» </a:t>
            </a:r>
          </a:p>
          <a:p>
            <a:pPr algn="ctr"/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(12 общеобразовательных организаций города,</a:t>
            </a:r>
          </a:p>
          <a:p>
            <a:pPr algn="ctr"/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 11 компетенций, 66 участников )</a:t>
            </a:r>
            <a:endParaRPr lang="ru-RU" sz="1400" b="1" dirty="0">
              <a:solidFill>
                <a:srgbClr val="26667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408" y="833161"/>
            <a:ext cx="2093858" cy="1570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2" t="3713" r="27414" b="26122"/>
          <a:stretch/>
        </p:blipFill>
        <p:spPr>
          <a:xfrm>
            <a:off x="3552982" y="576070"/>
            <a:ext cx="2115564" cy="15958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6948" y="376196"/>
            <a:ext cx="2070639" cy="1584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-577353" y="4894604"/>
            <a:ext cx="5656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Единая модель профориентации</a:t>
            </a:r>
          </a:p>
          <a:p>
            <a:pPr algn="ctr"/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11 общеобразовательных организаций города,</a:t>
            </a:r>
          </a:p>
          <a:p>
            <a:pPr algn="ctr"/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44 педагога – навигатора, 2670 обучающихся</a:t>
            </a:r>
            <a:endParaRPr lang="ru-RU" sz="1400" b="1" dirty="0">
              <a:solidFill>
                <a:srgbClr val="26667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0" t="37452" r="6502"/>
          <a:stretch/>
        </p:blipFill>
        <p:spPr>
          <a:xfrm>
            <a:off x="5701846" y="3337308"/>
            <a:ext cx="1408658" cy="1433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97" y="2823301"/>
            <a:ext cx="2001673" cy="1501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6" r="15180" b="23650"/>
          <a:stretch/>
        </p:blipFill>
        <p:spPr>
          <a:xfrm flipH="1">
            <a:off x="2618266" y="2841149"/>
            <a:ext cx="1769456" cy="1380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584" y="3617810"/>
            <a:ext cx="1877454" cy="1408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9" t="6274" r="32244" b="8403"/>
          <a:stretch/>
        </p:blipFill>
        <p:spPr>
          <a:xfrm>
            <a:off x="7720252" y="3357143"/>
            <a:ext cx="1332706" cy="1438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7198" y="2403555"/>
            <a:ext cx="1469732" cy="14899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399" y="2841893"/>
            <a:ext cx="1287959" cy="1717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sbahmeteva\Desktop\ф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513"/>
            <a:ext cx="9829800" cy="5738813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341684" y="5038648"/>
            <a:ext cx="9829800" cy="578464"/>
          </a:xfrm>
          <a:prstGeom prst="rect">
            <a:avLst/>
          </a:prstGeom>
        </p:spPr>
        <p:txBody>
          <a:bodyPr vert="horz" lIns="81642" tIns="40822" rIns="81642" bIns="40822" rtlCol="0" anchor="ctr">
            <a:no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6388" y="2149327"/>
            <a:ext cx="4914900" cy="996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114" y="1853592"/>
            <a:ext cx="3444868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lt"/>
                <a:cs typeface="Times New Roman" pitchFamily="18" charset="0"/>
              </a:rPr>
              <a:t>Федеральный проект «Россия-страна возможностей»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08611" y="1436527"/>
            <a:ext cx="6629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 педагог до 35 лет приняли участие в конкурсах профессионального мастерства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72116" y="4654892"/>
            <a:ext cx="4691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Муниципальный этап конкурса «Мой лучший урок»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8435" y="4894604"/>
            <a:ext cx="4340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Муниципальный этап конкурса </a:t>
            </a:r>
          </a:p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«Педагогический дебют»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96" y="3262672"/>
            <a:ext cx="1125941" cy="15012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343" y="3142071"/>
            <a:ext cx="1158573" cy="15447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337" y="3360186"/>
            <a:ext cx="1673857" cy="125539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6824" y="3152046"/>
            <a:ext cx="1990361" cy="149277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081" y="2806924"/>
            <a:ext cx="2463958" cy="184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3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sbahmeteva\Desktop\ф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513"/>
            <a:ext cx="9829800" cy="5738813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341684" y="5038648"/>
            <a:ext cx="9829800" cy="578464"/>
          </a:xfrm>
          <a:prstGeom prst="rect">
            <a:avLst/>
          </a:prstGeom>
        </p:spPr>
        <p:txBody>
          <a:bodyPr vert="horz" lIns="81642" tIns="40822" rIns="81642" bIns="40822" rtlCol="0" anchor="ctr">
            <a:no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6388" y="2149327"/>
            <a:ext cx="4914900" cy="996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06588" y="263958"/>
            <a:ext cx="344486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lt"/>
                <a:cs typeface="Times New Roman" pitchFamily="18" charset="0"/>
              </a:rPr>
              <a:t>Федеральный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lt"/>
                <a:cs typeface="Times New Roman" pitchFamily="18" charset="0"/>
              </a:rPr>
              <a:t>проект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lt"/>
                <a:cs typeface="Times New Roman" pitchFamily="18" charset="0"/>
              </a:rPr>
              <a:t>«Ведущие школы»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3216" y="5279217"/>
            <a:ext cx="56561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640" y="1628820"/>
            <a:ext cx="54243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54 % учителей математики, информатики, химии, биологии и физики повысили квалификацию в 2025 году.</a:t>
            </a:r>
          </a:p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Охват дополнительным профессиональным  образованием педагогов составил  13,6 %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что превысило показатель по Соглашению между муниципальным образованием город Бузулук и Правительством области в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10%.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3,6 %. </a:t>
            </a:r>
          </a:p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995019" y="2941413"/>
            <a:ext cx="352839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Муниципальная площадка по реализации программы развития социальной активности обучающихся начальных классов «Орлята России»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434854" y="4854418"/>
            <a:ext cx="56561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659" y="925189"/>
            <a:ext cx="1710013" cy="11395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804" y="2102486"/>
            <a:ext cx="2174459" cy="14490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362" y="925189"/>
            <a:ext cx="1826812" cy="12173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224" y="2129204"/>
            <a:ext cx="1785512" cy="118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2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sbahmeteva\Desktop\ф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39" y="-23301"/>
            <a:ext cx="9829800" cy="5738813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341684" y="5038648"/>
            <a:ext cx="9829800" cy="578464"/>
          </a:xfrm>
          <a:prstGeom prst="rect">
            <a:avLst/>
          </a:prstGeom>
        </p:spPr>
        <p:txBody>
          <a:bodyPr vert="horz" lIns="81642" tIns="40822" rIns="81642" bIns="40822" rtlCol="0" anchor="ctr">
            <a:no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6388" y="2149327"/>
            <a:ext cx="4914900" cy="996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06588" y="263958"/>
            <a:ext cx="344486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lt"/>
                <a:cs typeface="Times New Roman" pitchFamily="18" charset="0"/>
              </a:rPr>
              <a:t>Федеральный </a:t>
            </a:r>
            <a:r>
              <a:rPr lang="ru-RU" sz="2400" b="1" kern="0" dirty="0">
                <a:solidFill>
                  <a:srgbClr val="266678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проект «Все лучшее детям»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32187" y="2142581"/>
            <a:ext cx="5424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Вручение паспортов</a:t>
            </a:r>
            <a:endParaRPr lang="ru-RU" sz="1400" b="1" dirty="0">
              <a:solidFill>
                <a:srgbClr val="26667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25413"/>
          <a:stretch/>
        </p:blipFill>
        <p:spPr>
          <a:xfrm>
            <a:off x="586799" y="3119162"/>
            <a:ext cx="3295835" cy="1843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10841" r="13591"/>
          <a:stretch/>
        </p:blipFill>
        <p:spPr>
          <a:xfrm>
            <a:off x="2431336" y="954428"/>
            <a:ext cx="2541343" cy="189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9334" y="204534"/>
            <a:ext cx="3462828" cy="1944793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-2230396" y="4337942"/>
            <a:ext cx="81797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Вручение паспортов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436" y="1802576"/>
            <a:ext cx="2689655" cy="1512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TextBox 26"/>
          <p:cNvSpPr txBox="1"/>
          <p:nvPr/>
        </p:nvSpPr>
        <p:spPr>
          <a:xfrm>
            <a:off x="-204259" y="5047756"/>
            <a:ext cx="5424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b="1" dirty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Новогодний приём Главы города Бузулука</a:t>
            </a:r>
          </a:p>
          <a:p>
            <a:pPr lvl="0" algn="ctr"/>
            <a:r>
              <a:rPr lang="ru-RU" sz="1400" b="1" dirty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«Подарок… Деду </a:t>
            </a:r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Морозу» </a:t>
            </a:r>
            <a:endParaRPr lang="ru-RU" sz="1400" b="1" dirty="0">
              <a:solidFill>
                <a:srgbClr val="26667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3140" y="3861809"/>
            <a:ext cx="2555802" cy="1437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5054" y="4138753"/>
            <a:ext cx="2912585" cy="1638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26630" y="2888971"/>
            <a:ext cx="2428018" cy="1365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TextBox 30"/>
          <p:cNvSpPr txBox="1"/>
          <p:nvPr/>
        </p:nvSpPr>
        <p:spPr>
          <a:xfrm>
            <a:off x="2900265" y="2908234"/>
            <a:ext cx="54243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b="1" dirty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торжественная церемония </a:t>
            </a:r>
            <a:endParaRPr lang="ru-RU" sz="1400" b="1" dirty="0" smtClean="0">
              <a:solidFill>
                <a:srgbClr val="266678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вручения </a:t>
            </a:r>
            <a:r>
              <a:rPr lang="ru-RU" sz="1400" b="1" dirty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медалей </a:t>
            </a:r>
            <a:endParaRPr lang="ru-RU" sz="1400" b="1" dirty="0" smtClean="0">
              <a:solidFill>
                <a:srgbClr val="266678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400" b="1" dirty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За особые успехи в учении</a:t>
            </a:r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sz="1400" b="1" dirty="0">
              <a:solidFill>
                <a:srgbClr val="26667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07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sbahmeteva\Desktop\ф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829800" cy="5738813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341684" y="5038648"/>
            <a:ext cx="9829800" cy="578464"/>
          </a:xfrm>
          <a:prstGeom prst="rect">
            <a:avLst/>
          </a:prstGeom>
        </p:spPr>
        <p:txBody>
          <a:bodyPr vert="horz" lIns="81642" tIns="40822" rIns="81642" bIns="40822" rtlCol="0" anchor="ctr">
            <a:no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6388" y="2149327"/>
            <a:ext cx="4914900" cy="996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78596" y="812389"/>
            <a:ext cx="7126083" cy="959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ts val="1000"/>
              </a:spcBef>
              <a:defRPr/>
            </a:pPr>
            <a:r>
              <a:rPr lang="ru-RU" sz="2400" b="1" kern="0" dirty="0">
                <a:solidFill>
                  <a:srgbClr val="266678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Национальный проекта </a:t>
            </a:r>
            <a:endParaRPr lang="ru-RU" sz="2400" b="1" kern="0" dirty="0" smtClean="0">
              <a:solidFill>
                <a:srgbClr val="266678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lvl="0" algn="ctr" defTabSz="914400">
              <a:spcBef>
                <a:spcPts val="1000"/>
              </a:spcBef>
              <a:defRPr/>
            </a:pPr>
            <a:r>
              <a:rPr lang="ru-RU" sz="2400" b="1" kern="0" dirty="0" smtClean="0">
                <a:solidFill>
                  <a:srgbClr val="266678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«</a:t>
            </a:r>
            <a:r>
              <a:rPr lang="ru-RU" sz="2400" b="1" kern="0" dirty="0">
                <a:solidFill>
                  <a:srgbClr val="266678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Беспилотные авиационные системы</a:t>
            </a:r>
            <a:r>
              <a:rPr lang="ru-RU" sz="2400" b="1" kern="0" dirty="0" smtClean="0">
                <a:solidFill>
                  <a:srgbClr val="266678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20" b="100000" l="0" r="97869">
                        <a14:foregroundMark x1="40764" y1="66877" x2="40764" y2="66877"/>
                        <a14:foregroundMark x1="55684" y1="67192" x2="55684" y2="67192"/>
                        <a14:foregroundMark x1="70426" y1="67192" x2="70426" y2="67192"/>
                        <a14:foregroundMark x1="23179" y1="81230" x2="23179" y2="81230"/>
                        <a14:foregroundMark x1="11190" y1="59306" x2="15986" y2="738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68" y="2413607"/>
            <a:ext cx="4681728" cy="26334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1950" y="2111049"/>
            <a:ext cx="2931541" cy="195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9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sbahmeteva\Desktop\ф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61" y="0"/>
            <a:ext cx="9829800" cy="5738813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341684" y="5038648"/>
            <a:ext cx="9829800" cy="578464"/>
          </a:xfrm>
          <a:prstGeom prst="rect">
            <a:avLst/>
          </a:prstGeom>
        </p:spPr>
        <p:txBody>
          <a:bodyPr vert="horz" lIns="81642" tIns="40822" rIns="81642" bIns="40822" rtlCol="0" anchor="ctr">
            <a:no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6388" y="2149327"/>
            <a:ext cx="4914900" cy="996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22612" y="303777"/>
            <a:ext cx="7416824" cy="1217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lt"/>
                <a:cs typeface="Times New Roman" pitchFamily="18" charset="0"/>
              </a:rPr>
              <a:t>Федеральный </a:t>
            </a:r>
            <a:r>
              <a:rPr lang="ru-RU" sz="2400" b="1" kern="0" dirty="0">
                <a:solidFill>
                  <a:srgbClr val="266678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проект </a:t>
            </a:r>
            <a:endParaRPr lang="ru-RU" sz="2400" b="1" kern="0" dirty="0" smtClean="0">
              <a:solidFill>
                <a:srgbClr val="266678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lvl="0" algn="ctr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b="1" kern="0" dirty="0" smtClean="0">
                <a:solidFill>
                  <a:srgbClr val="266678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«</a:t>
            </a:r>
            <a:r>
              <a:rPr lang="ru-RU" sz="2400" b="1" kern="0" dirty="0">
                <a:solidFill>
                  <a:srgbClr val="266678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Стимулирование спроса на отечественные авиационные системы»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7" b="18632"/>
          <a:stretch/>
        </p:blipFill>
        <p:spPr>
          <a:xfrm>
            <a:off x="3695505" y="1590422"/>
            <a:ext cx="2488713" cy="17799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289" y="1567544"/>
            <a:ext cx="2051734" cy="20517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2852" y="3785455"/>
            <a:ext cx="2634072" cy="17560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313" y="2025225"/>
            <a:ext cx="1699759" cy="301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67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sbahmeteva\Desktop\ф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6" y="0"/>
            <a:ext cx="9829800" cy="5738813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341684" y="5038648"/>
            <a:ext cx="9829800" cy="578464"/>
          </a:xfrm>
          <a:prstGeom prst="rect">
            <a:avLst/>
          </a:prstGeom>
        </p:spPr>
        <p:txBody>
          <a:bodyPr vert="horz" lIns="81642" tIns="40822" rIns="81642" bIns="40822" rtlCol="0" anchor="ctr">
            <a:no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6388" y="2149327"/>
            <a:ext cx="4914900" cy="996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86508" y="-514970"/>
            <a:ext cx="5148175" cy="38044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" t="16811" r="-1759" b="8198"/>
          <a:stretch/>
        </p:blipFill>
        <p:spPr>
          <a:xfrm>
            <a:off x="720892" y="2981404"/>
            <a:ext cx="3818022" cy="22012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5" b="12358"/>
          <a:stretch/>
        </p:blipFill>
        <p:spPr>
          <a:xfrm>
            <a:off x="4799162" y="2087533"/>
            <a:ext cx="4163602" cy="207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89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sbahmeteva\Desktop\ф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513"/>
            <a:ext cx="9829800" cy="5738813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341684" y="5038648"/>
            <a:ext cx="9829800" cy="578464"/>
          </a:xfrm>
          <a:prstGeom prst="rect">
            <a:avLst/>
          </a:prstGeom>
        </p:spPr>
        <p:txBody>
          <a:bodyPr vert="horz" lIns="81642" tIns="40822" rIns="81642" bIns="40822" rtlCol="0" anchor="ctr">
            <a:no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6388" y="2149327"/>
            <a:ext cx="4914900" cy="996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06588" y="263958"/>
            <a:ext cx="344486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lt"/>
                <a:cs typeface="Times New Roman" pitchFamily="18" charset="0"/>
              </a:rPr>
              <a:t>Федеральный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lt"/>
                <a:cs typeface="Times New Roman" pitchFamily="18" charset="0"/>
              </a:rPr>
              <a:t>проект «Все лучшее детям»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26631" y="5116956"/>
            <a:ext cx="5656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b="1" dirty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Всероссийское детско-юношеское военно-патриотическое общественное </a:t>
            </a:r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движение «Юнармия»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640" y="1628820"/>
            <a:ext cx="54243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Охват </a:t>
            </a:r>
            <a:r>
              <a:rPr lang="ru-RU" sz="1400" b="1" dirty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услугами дополнительного образования детей </a:t>
            </a:r>
            <a:endParaRPr lang="ru-RU" sz="1400" b="1" dirty="0" smtClean="0">
              <a:solidFill>
                <a:srgbClr val="266678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400" b="1" dirty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5 до 18 лет составил  93, 5% , что превысило показатель по Соглашению между муниципальным образованием город Бузулук и Правительством области в 92%. на 1, 5%. </a:t>
            </a:r>
            <a:endParaRPr lang="ru-RU" sz="1400" b="1" dirty="0" smtClean="0">
              <a:solidFill>
                <a:srgbClr val="266678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В детях это составило – 12060 человек по одному разу занятых в дополнительном образовании.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900" y="2997804"/>
            <a:ext cx="2242509" cy="1681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8074" y="2508910"/>
            <a:ext cx="2237653" cy="1678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4870" y="95130"/>
            <a:ext cx="4011516" cy="1944793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3435668" y="2064753"/>
            <a:ext cx="81797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Дискуссионный клуб «О важном»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696" y="3105029"/>
            <a:ext cx="3115326" cy="17558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-434854" y="4854418"/>
            <a:ext cx="5656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b="1" dirty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муниципальный этап Всероссийского конкурса </a:t>
            </a:r>
            <a:endParaRPr lang="ru-RU" sz="1400" b="1" dirty="0" smtClean="0">
              <a:solidFill>
                <a:srgbClr val="266678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краеведческих </a:t>
            </a:r>
            <a:r>
              <a:rPr lang="ru-RU" sz="1400" b="1" dirty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исследовательских и проектных работ </a:t>
            </a:r>
            <a:endParaRPr lang="ru-RU" sz="1400" b="1" dirty="0" smtClean="0">
              <a:solidFill>
                <a:srgbClr val="266678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Отечество: история, культура, природа, этнос».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/>
          <a:srcRect l="6325" t="31768" r="7575" b="9360"/>
          <a:stretch/>
        </p:blipFill>
        <p:spPr>
          <a:xfrm>
            <a:off x="6888074" y="3730541"/>
            <a:ext cx="2808312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194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esbahmeteva\Desktop\лжж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356" y="-34594"/>
            <a:ext cx="9829800" cy="5773407"/>
          </a:xfrm>
          <a:prstGeom prst="rect">
            <a:avLst/>
          </a:prstGeom>
          <a:noFill/>
        </p:spPr>
      </p:pic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0" y="44369"/>
            <a:ext cx="9793088" cy="72528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Государственная </a:t>
            </a:r>
            <a:r>
              <a:rPr lang="ru-RU" sz="2400" b="1" dirty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программа Оренбургской </a:t>
            </a:r>
            <a:r>
              <a:rPr lang="ru-RU" sz="2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br>
              <a:rPr lang="ru-RU" sz="2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266678"/>
                </a:solidFill>
                <a:latin typeface="Times New Roman" pitchFamily="18" charset="0"/>
                <a:cs typeface="Times New Roman" pitchFamily="18" charset="0"/>
              </a:rPr>
              <a:t>«Развитие системы образования Оренбургской области»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341684" y="5038648"/>
            <a:ext cx="9829800" cy="578464"/>
          </a:xfrm>
          <a:prstGeom prst="rect">
            <a:avLst/>
          </a:prstGeom>
        </p:spPr>
        <p:txBody>
          <a:bodyPr vert="horz" lIns="81642" tIns="40822" rIns="81642" bIns="40822" rtlCol="0" anchor="ctr">
            <a:no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86708" y="5097047"/>
            <a:ext cx="360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МОАУ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«СОШ №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8»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532" y="848621"/>
            <a:ext cx="5760640" cy="4320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000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C:\Users\esbahmeteva\Desktop\лжж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781"/>
            <a:ext cx="9829800" cy="5773407"/>
          </a:xfrm>
          <a:prstGeom prst="rect">
            <a:avLst/>
          </a:prstGeom>
          <a:noFill/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70" y="2177924"/>
            <a:ext cx="4625777" cy="3469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037" y="277118"/>
            <a:ext cx="460851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952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esbahmeteva\Desktop\лжж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829800" cy="5773407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39250" y="5183264"/>
            <a:ext cx="9829800" cy="578464"/>
          </a:xfrm>
          <a:prstGeom prst="rect">
            <a:avLst/>
          </a:prstGeom>
        </p:spPr>
        <p:txBody>
          <a:bodyPr vert="horz" lIns="81642" tIns="40822" rIns="81642" bIns="40822" rtlCol="0" anchor="ctr">
            <a:noAutofit/>
          </a:bodyPr>
          <a:lstStyle/>
          <a:p>
            <a:pPr marL="0" marR="0" lvl="0" indent="0" algn="ctr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884" y="2189860"/>
            <a:ext cx="4762490" cy="3571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80" y="349126"/>
            <a:ext cx="4703752" cy="2941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54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696" y="-16722"/>
            <a:ext cx="9832495" cy="57727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4" y="22096"/>
            <a:ext cx="4224471" cy="3168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228" y="22096"/>
            <a:ext cx="4084445" cy="3063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587" y="3085430"/>
            <a:ext cx="4305927" cy="2653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380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:\Users\esbahmeteva\Desktop\лжж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82" y="-34594"/>
            <a:ext cx="9829800" cy="5773407"/>
          </a:xfrm>
          <a:prstGeom prst="rect">
            <a:avLst/>
          </a:prstGeom>
          <a:noFill/>
        </p:spPr>
      </p:pic>
      <p:sp>
        <p:nvSpPr>
          <p:cNvPr id="23" name="object 2"/>
          <p:cNvSpPr txBox="1">
            <a:spLocks/>
          </p:cNvSpPr>
          <p:nvPr/>
        </p:nvSpPr>
        <p:spPr>
          <a:xfrm>
            <a:off x="450404" y="133102"/>
            <a:ext cx="9289032" cy="73654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4455" marR="5080" lvl="0" indent="310515" algn="ctr" defTabSz="816422" rtl="0" eaLnBrk="1" fontAlgn="auto" latinLnBrk="0" hangingPunct="1">
              <a:lnSpc>
                <a:spcPct val="1006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Государственная программа Оренбургской области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«Развитие системы образования Оренбургской области»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74940" y="1930456"/>
            <a:ext cx="49149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8164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МОБУ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«Специальная (коррекционная) школа» 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26667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04" y="1645270"/>
            <a:ext cx="4747003" cy="3560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055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esbahmeteva\Desktop\лжж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781"/>
            <a:ext cx="9829800" cy="5773407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88" y="1818316"/>
            <a:ext cx="2943436" cy="3920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088" y="773182"/>
            <a:ext cx="3222004" cy="4291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356" y="133101"/>
            <a:ext cx="2865300" cy="3816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850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2461</TotalTime>
  <Words>532</Words>
  <Application>Microsoft Office PowerPoint</Application>
  <PresentationFormat>Произвольный</PresentationFormat>
  <Paragraphs>73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Book Antiqua</vt:lpstr>
      <vt:lpstr>Calibri</vt:lpstr>
      <vt:lpstr>Libre Baskerville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Государственная программа Оренбургской области  «Развитие системы образования Оренбургской области»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проектного комитета по стратегическому развитию и проектам (программам)</dc:title>
  <dc:creator>Bahmeteva</dc:creator>
  <cp:lastModifiedBy>Пользователь</cp:lastModifiedBy>
  <cp:revision>331</cp:revision>
  <cp:lastPrinted>2025-12-26T07:10:18Z</cp:lastPrinted>
  <dcterms:created xsi:type="dcterms:W3CDTF">2021-12-17T06:59:19Z</dcterms:created>
  <dcterms:modified xsi:type="dcterms:W3CDTF">2025-12-29T03:27:17Z</dcterms:modified>
</cp:coreProperties>
</file>